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8" r:id="rId22"/>
    <p:sldId id="277" r:id="rId23"/>
    <p:sldId id="279" r:id="rId24"/>
    <p:sldId id="280" r:id="rId25"/>
    <p:sldId id="274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7"/>
    <p:restoredTop sz="95958"/>
  </p:normalViewPr>
  <p:slideViewPr>
    <p:cSldViewPr snapToGrid="0" snapToObjects="1">
      <p:cViewPr varScale="1">
        <p:scale>
          <a:sx n="93" d="100"/>
          <a:sy n="93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zhinst.com/labone_programming_manual/overview.html" TargetMode="External"/><Relationship Id="rId4" Type="http://schemas.openxmlformats.org/officeDocument/2006/relationships/hyperlink" Target="https://docs.zhinst.com/pdf/ziHDAWG_UserManual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D28B-8C4F-FD4C-B42D-F074AA3FD4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Arbitrary Waveform Generator Python Programming and Peltier Module Test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B2021-765D-7743-AE24-0AD8F90A8F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McManus</a:t>
            </a:r>
          </a:p>
          <a:p>
            <a:r>
              <a:rPr lang="en-US" dirty="0"/>
              <a:t>University of Notre Dame, Electrical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407414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CEE3E-7B78-8943-9508-00015D53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Example Code Blocks: Wave Generating Loop</a:t>
            </a:r>
          </a:p>
        </p:txBody>
      </p:sp>
      <p:pic>
        <p:nvPicPr>
          <p:cNvPr id="4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09DADFC-AF8B-DD4F-B16C-BEB44C7F4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630" y="3246066"/>
            <a:ext cx="6151563" cy="1223118"/>
          </a:xfrm>
        </p:spPr>
      </p:pic>
    </p:spTree>
    <p:extLst>
      <p:ext uri="{BB962C8B-B14F-4D97-AF65-F5344CB8AC3E}">
        <p14:creationId xmlns:p14="http://schemas.microsoft.com/office/powerpoint/2010/main" val="214813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297F-B371-3E4F-A553-FE547EB79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Python Script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07D22-CD08-DD43-AEED-6DC6C2DA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ReadandCreateWave</a:t>
            </a:r>
            <a:r>
              <a:rPr lang="en-US" dirty="0"/>
              <a:t>(1.2).</a:t>
            </a:r>
            <a:r>
              <a:rPr lang="en-US" dirty="0" err="1"/>
              <a:t>py</a:t>
            </a:r>
            <a:endParaRPr lang="en-US" dirty="0"/>
          </a:p>
          <a:p>
            <a:r>
              <a:rPr lang="en-US" dirty="0"/>
              <a:t>Used </a:t>
            </a:r>
            <a:r>
              <a:rPr lang="en-US" dirty="0" err="1"/>
              <a:t>example_awg.py</a:t>
            </a:r>
            <a:r>
              <a:rPr lang="en-US" dirty="0"/>
              <a:t> as foundation</a:t>
            </a:r>
          </a:p>
          <a:p>
            <a:r>
              <a:rPr lang="en-US" dirty="0"/>
              <a:t>Imported csv and </a:t>
            </a:r>
            <a:r>
              <a:rPr lang="en-US" dirty="0" err="1"/>
              <a:t>tkinter</a:t>
            </a:r>
            <a:r>
              <a:rPr lang="en-US" dirty="0"/>
              <a:t> libraries</a:t>
            </a:r>
          </a:p>
          <a:p>
            <a:pPr lvl="1"/>
            <a:r>
              <a:rPr lang="en-US" dirty="0"/>
              <a:t>Used to load waveform .csv file</a:t>
            </a:r>
          </a:p>
          <a:p>
            <a:r>
              <a:rPr lang="en-US" dirty="0"/>
              <a:t>Formed arrays of values for desired waveforms (columns)</a:t>
            </a:r>
          </a:p>
          <a:p>
            <a:r>
              <a:rPr lang="en-US" dirty="0"/>
              <a:t>Generated temporary individual .csv files for each wave form</a:t>
            </a:r>
          </a:p>
          <a:p>
            <a:pPr lvl="1"/>
            <a:r>
              <a:rPr lang="en-US" dirty="0"/>
              <a:t>More efficient than </a:t>
            </a:r>
            <a:r>
              <a:rPr lang="en-US" dirty="0" err="1"/>
              <a:t>setVector</a:t>
            </a:r>
            <a:r>
              <a:rPr lang="en-US" dirty="0"/>
              <a:t>() function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4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7A58-B3D3-3542-887A-EDE9889A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Code Blocks: Loading File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79752F1-9193-D54A-8DE6-C9381E13D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11392"/>
            <a:ext cx="6065838" cy="3289674"/>
          </a:xfrm>
        </p:spPr>
      </p:pic>
      <p:pic>
        <p:nvPicPr>
          <p:cNvPr id="4" name="Picture 3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74C13ABF-43CB-EF40-A6E4-FE7596AC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68947" y="2622601"/>
            <a:ext cx="3289673" cy="24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3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FFC3-C981-6544-84DF-8077CFAC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Code Blocks: Settings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CE4FED2-A0AB-3D44-935D-7EBB2A27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761" y="2097088"/>
            <a:ext cx="5191302" cy="39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11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DDD5-6664-E047-A0A5-C282ED20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Code Blocks: Generating Waveforms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A3033C3-8332-9B46-8639-4967BE9A4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81" y="2493696"/>
            <a:ext cx="6043261" cy="322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29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9DDD5-6664-E047-A0A5-C282ED20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Code Blocks: Generating Waveforms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A161555-3F4E-DF41-BD89-EF766845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9972" y="2930679"/>
            <a:ext cx="3787439" cy="2398711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D486AE4-085D-DE48-AFFC-5B05EEF2E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89" y="2930680"/>
            <a:ext cx="5187911" cy="23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18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1E0C-05B0-5A44-83F9-3ED9BC67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icture 6" descr="A computer on a desk&#10;&#10;Description automatically generated with medium confidence">
            <a:extLst>
              <a:ext uri="{FF2B5EF4-FFF2-40B4-BE49-F238E27FC236}">
                <a16:creationId xmlns:a16="http://schemas.microsoft.com/office/drawing/2014/main" id="{D7355095-0C79-3E40-A66E-800AE5E6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31" y="1604379"/>
            <a:ext cx="6180137" cy="46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82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E79D-46B3-B64E-B37D-28266F9A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Trapezoidal Waveforms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0254E-D085-0D49-9AD7-1C9E8A1D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en-US" dirty="0"/>
              <a:t>Interpolated waveforms from Rene in Origin</a:t>
            </a:r>
          </a:p>
          <a:p>
            <a:r>
              <a:rPr lang="en-US" dirty="0"/>
              <a:t>500 Points</a:t>
            </a: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E7997F24-ECD5-8442-A6BE-F2BE9E94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2" y="3434775"/>
            <a:ext cx="40876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11EFB72F-7940-4644-A07F-19CE84D9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3429000"/>
            <a:ext cx="2055812" cy="29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C0D0-BE7E-344F-8BC5-9088B798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interpolated waveforms</a:t>
            </a:r>
          </a:p>
        </p:txBody>
      </p:sp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7E06EA93-22AB-674E-B8F3-67D2DCAD8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448980"/>
            <a:ext cx="3952413" cy="296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AEBEA217-4F2F-A943-9A02-9D41E9E31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94" t="23296" r="34714"/>
          <a:stretch/>
        </p:blipFill>
        <p:spPr>
          <a:xfrm rot="5400000">
            <a:off x="1973230" y="2229083"/>
            <a:ext cx="2962767" cy="340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4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293878-6EF3-FE4A-A4E8-D983A110E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sz="3300"/>
              <a:t>Project 2: Peltier Module Test Environment</a:t>
            </a:r>
          </a:p>
        </p:txBody>
      </p:sp>
      <p:pic>
        <p:nvPicPr>
          <p:cNvPr id="68" name="Picture 67" descr="A picture containing indoor&#10;&#10;Description automatically generated">
            <a:extLst>
              <a:ext uri="{FF2B5EF4-FFF2-40B4-BE49-F238E27FC236}">
                <a16:creationId xmlns:a16="http://schemas.microsoft.com/office/drawing/2014/main" id="{BB8D0E1F-D5FF-F246-93EB-09B9A3E5B8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51" r="1432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7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2DC1A-E383-7747-A212-14E4CF8CA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en-US" dirty="0"/>
              <a:t>Goal: Compare the sensitivity of Peltier Modules and Thermocouples when measuring temperature</a:t>
            </a:r>
          </a:p>
          <a:p>
            <a:r>
              <a:rPr lang="en-US" dirty="0"/>
              <a:t>Heat would come from a resistor connected to an operational amplifier as a current source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9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FE2C-9C73-994A-9113-F78BC0C6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Arbitrary Waveform Generator Python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839E3-F51D-F14E-A00C-95A76D205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Develop a process to load in and generate waveforms from a table (e.g., .xlsx or .csv file)</a:t>
            </a:r>
          </a:p>
          <a:p>
            <a:r>
              <a:rPr lang="en-US" dirty="0"/>
              <a:t>Needed to be simple to use</a:t>
            </a:r>
          </a:p>
          <a:p>
            <a:r>
              <a:rPr lang="en-US" dirty="0"/>
              <a:t>Capable of adjustments in a timely manner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07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4B07-0F93-8642-8FCD-8758192D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54061-38E5-A948-AAB1-BBAEF4F55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02313" cy="3541714"/>
          </a:xfrm>
        </p:spPr>
        <p:txBody>
          <a:bodyPr/>
          <a:lstStyle/>
          <a:p>
            <a:r>
              <a:rPr lang="en-US" dirty="0"/>
              <a:t>Arranged boards on aluminum plate</a:t>
            </a:r>
          </a:p>
          <a:p>
            <a:r>
              <a:rPr lang="en-US" dirty="0"/>
              <a:t>Marked holes to be drilled</a:t>
            </a:r>
          </a:p>
          <a:p>
            <a:r>
              <a:rPr lang="en-US" dirty="0"/>
              <a:t>Dr. </a:t>
            </a:r>
            <a:r>
              <a:rPr lang="en-US" dirty="0" err="1"/>
              <a:t>Orlov</a:t>
            </a:r>
            <a:r>
              <a:rPr lang="en-US" dirty="0"/>
              <a:t> drilled holes and placed the boards on stands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10743313-67AE-9949-87DD-FD349B33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793" y="1685925"/>
            <a:ext cx="2850356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57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3BBB46-B8AC-3B46-B3DB-1D94EEFC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 dirty="0"/>
              <a:t>Power Supply</a:t>
            </a:r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F52F8CDF-414A-4C48-B87B-54DA48754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18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093AF95D-F569-4F4F-83DA-21C3C849F1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432" b="24064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9F1529-0264-41B0-BF2D-FF052B70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rmAutofit/>
          </a:bodyPr>
          <a:lstStyle/>
          <a:p>
            <a:r>
              <a:rPr lang="en-US" dirty="0"/>
              <a:t>5 pin DIN plug	</a:t>
            </a:r>
          </a:p>
          <a:p>
            <a:r>
              <a:rPr lang="en-US" dirty="0"/>
              <a:t>Soldered wires in parallel to thermocouple amplifier and voltage regulator</a:t>
            </a:r>
          </a:p>
        </p:txBody>
      </p:sp>
      <p:pic>
        <p:nvPicPr>
          <p:cNvPr id="73" name="Content Placeholder 4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17513CAD-354A-BA47-96BD-95768FCF46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00" r="14276"/>
          <a:stretch/>
        </p:blipFill>
        <p:spPr>
          <a:xfrm rot="5400000">
            <a:off x="9596903" y="4262904"/>
            <a:ext cx="2574577" cy="26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94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CE2F-35E2-2943-B875-82BA2CE7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amplifier</a:t>
            </a:r>
          </a:p>
        </p:txBody>
      </p:sp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9DE62FF-E12D-484E-9D58-6C6F06604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" t="10926" r="20000" b="3797"/>
          <a:stretch/>
        </p:blipFill>
        <p:spPr>
          <a:xfrm rot="5400000">
            <a:off x="7473468" y="2151354"/>
            <a:ext cx="3180549" cy="2789796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BE4602D-96B7-BF4C-8614-3F256D218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59" y="1955977"/>
            <a:ext cx="3528235" cy="31805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37B9CD-6E85-CA4B-B1BD-4182BAF44B67}"/>
                  </a:ext>
                </a:extLst>
              </p:cNvPr>
              <p:cNvSpPr/>
              <p:nvPr/>
            </p:nvSpPr>
            <p:spPr>
              <a:xfrm>
                <a:off x="5165984" y="5487918"/>
                <a:ext cx="185685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𝑃𝑜𝑤𝑒𝑟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𝑉𝑖𝑛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11 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37B9CD-6E85-CA4B-B1BD-4182BAF44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984" y="5487918"/>
                <a:ext cx="1856855" cy="648126"/>
              </a:xfrm>
              <a:prstGeom prst="rect">
                <a:avLst/>
              </a:prstGeom>
              <a:blipFill>
                <a:blip r:embed="rId4"/>
                <a:stretch>
                  <a:fillRect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184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E47CEC-B0AB-7E49-97CA-D9329723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Peltier modules, Thermocouple, and resistor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CAFFD7-D772-45AB-895E-E3527E19D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Used Crazy glue to mount:</a:t>
            </a:r>
          </a:p>
          <a:p>
            <a:pPr lvl="1"/>
            <a:r>
              <a:rPr lang="en-US" sz="1600" dirty="0"/>
              <a:t>Peltier modules to aluminum plate</a:t>
            </a:r>
          </a:p>
          <a:p>
            <a:pPr lvl="1"/>
            <a:r>
              <a:rPr lang="en-US" sz="1600" dirty="0"/>
              <a:t>Resistor to top of Peltier Module</a:t>
            </a:r>
          </a:p>
          <a:p>
            <a:pPr lvl="1"/>
            <a:r>
              <a:rPr lang="en-US" sz="1600" dirty="0"/>
              <a:t>Thermocouple to top of Peltier Module</a:t>
            </a:r>
          </a:p>
          <a:p>
            <a:r>
              <a:rPr lang="en-US" sz="2000" dirty="0"/>
              <a:t>Crazy glue works well because it dries quickly and creates a very thin layer</a:t>
            </a:r>
          </a:p>
          <a:p>
            <a:pPr marL="0" indent="0">
              <a:buNone/>
            </a:pPr>
            <a:r>
              <a:rPr lang="en-US" sz="2000" dirty="0"/>
              <a:t>  </a:t>
            </a:r>
          </a:p>
        </p:txBody>
      </p:sp>
      <p:pic>
        <p:nvPicPr>
          <p:cNvPr id="5" name="Content Placeholder 4" descr="A picture containing insect&#10;&#10;Description automatically generated">
            <a:extLst>
              <a:ext uri="{FF2B5EF4-FFF2-40B4-BE49-F238E27FC236}">
                <a16:creationId xmlns:a16="http://schemas.microsoft.com/office/drawing/2014/main" id="{0B02A4D4-35A9-3C4B-9843-03E1FA52C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026132" y="1318020"/>
            <a:ext cx="5596015" cy="419701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507992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85FF-717B-A748-8542-EBB3125A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FD2A455-75E9-2046-A6F5-D4C187B5E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297" y="2492375"/>
            <a:ext cx="4722282" cy="354171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8D49A0-63F9-E247-8004-1C28BD4B4E48}"/>
              </a:ext>
            </a:extLst>
          </p:cNvPr>
          <p:cNvSpPr txBox="1">
            <a:spLocks/>
          </p:cNvSpPr>
          <p:nvPr/>
        </p:nvSpPr>
        <p:spPr>
          <a:xfrm>
            <a:off x="1141413" y="2249487"/>
            <a:ext cx="440213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 data showed the Peltier modules to be significantly more sensitive than the thermocouple</a:t>
            </a:r>
          </a:p>
          <a:p>
            <a:r>
              <a:rPr lang="en-US" dirty="0"/>
              <a:t>Peltier modules had longer settling 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1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2BC8-35BD-0340-B6E1-205B7F00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5DCC0-DADD-2543-A2FE-F0A95812A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18132"/>
            <a:ext cx="9905999" cy="4221349"/>
          </a:xfrm>
        </p:spPr>
        <p:txBody>
          <a:bodyPr/>
          <a:lstStyle/>
          <a:p>
            <a:r>
              <a:rPr lang="en-US" dirty="0"/>
              <a:t>Python Script</a:t>
            </a:r>
          </a:p>
          <a:p>
            <a:pPr lvl="1"/>
            <a:r>
              <a:rPr lang="en-US" dirty="0"/>
              <a:t>Implement an algorithm to automatically interpolate waveform data to account for desired frequency</a:t>
            </a:r>
          </a:p>
          <a:p>
            <a:pPr lvl="2"/>
            <a:r>
              <a:rPr lang="en-US" dirty="0"/>
              <a:t>Sampling rate of HDAWG: (</a:t>
            </a:r>
            <a:r>
              <a:rPr lang="en-US" dirty="0" err="1"/>
              <a:t>BaseSampleClock</a:t>
            </a:r>
            <a:r>
              <a:rPr lang="en-US" dirty="0"/>
              <a:t>)/2</a:t>
            </a:r>
            <a:r>
              <a:rPr lang="en-US" baseline="30000" dirty="0"/>
              <a:t>n</a:t>
            </a:r>
          </a:p>
          <a:p>
            <a:pPr lvl="3"/>
            <a:r>
              <a:rPr lang="en-US" dirty="0"/>
              <a:t>n is an integer from 0 to 12</a:t>
            </a:r>
          </a:p>
          <a:p>
            <a:pPr lvl="1"/>
            <a:r>
              <a:rPr lang="en-US" dirty="0"/>
              <a:t>Sync AWGs to allow 16 output channels</a:t>
            </a:r>
          </a:p>
          <a:p>
            <a:pPr lvl="2"/>
            <a:r>
              <a:rPr lang="en-US" dirty="0"/>
              <a:t>Can refer to Jack </a:t>
            </a:r>
            <a:r>
              <a:rPr lang="en-US" dirty="0" err="1"/>
              <a:t>Bannan’s</a:t>
            </a:r>
            <a:r>
              <a:rPr lang="en-US" dirty="0"/>
              <a:t> attempt last semester</a:t>
            </a:r>
          </a:p>
          <a:p>
            <a:r>
              <a:rPr lang="en-US" dirty="0"/>
              <a:t>Peltier Module Test Environment</a:t>
            </a:r>
          </a:p>
          <a:p>
            <a:pPr lvl="1"/>
            <a:r>
              <a:rPr lang="en-US" dirty="0"/>
              <a:t>Conduct more testing using more accurate practices (e.g., Styrofoam cooler)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19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06BA-9452-2B4F-B5FE-7C075D9C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9334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1E69-EEA0-3E4F-9B6E-401DADB5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256F5-7735-064C-ADA5-93A65AF53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Previously generated waveforms using the </a:t>
            </a:r>
            <a:r>
              <a:rPr lang="en-US" dirty="0" err="1"/>
              <a:t>LabOne</a:t>
            </a:r>
            <a:r>
              <a:rPr lang="en-US" dirty="0"/>
              <a:t> GUI</a:t>
            </a:r>
          </a:p>
          <a:p>
            <a:r>
              <a:rPr lang="en-US" dirty="0"/>
              <a:t>Hardcoded values</a:t>
            </a:r>
          </a:p>
          <a:p>
            <a:r>
              <a:rPr lang="en-US" dirty="0"/>
              <a:t>Cut and joined ramp and rectangular waves</a:t>
            </a:r>
          </a:p>
        </p:txBody>
      </p:sp>
      <p:pic>
        <p:nvPicPr>
          <p:cNvPr id="4" name="Picture 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135C7B8F-2719-1E46-AF5D-4D839F4D97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r="28091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07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9034-E0EC-3A40-B193-291B6D3B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D326F29F-A067-F04A-93D1-59843E1E8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82" y="2484321"/>
            <a:ext cx="8780660" cy="25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6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29C8-2CEF-C949-A02E-31C8FBB0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Learning </a:t>
            </a:r>
            <a:r>
              <a:rPr lang="en-US" dirty="0" err="1"/>
              <a:t>labone</a:t>
            </a:r>
            <a:r>
              <a:rPr lang="en-US" dirty="0"/>
              <a:t> and programming </a:t>
            </a:r>
            <a:r>
              <a:rPr lang="en-US" dirty="0" err="1"/>
              <a:t>apis</a:t>
            </a: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8E91E3-61C4-2B47-A0DA-CADEC8C1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846142"/>
            <a:ext cx="4689234" cy="235634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7BC06-C0C5-D14A-A36C-E78058382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Referenced both</a:t>
            </a:r>
          </a:p>
          <a:p>
            <a:pPr lvl="1"/>
            <a:r>
              <a:rPr lang="en-US" dirty="0"/>
              <a:t>HDAWG Manual: </a:t>
            </a:r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https://docs.zhinst.com/pdf/ziHDAWG_UserManual.pdf</a:t>
            </a:r>
            <a:endParaRPr lang="en-US" dirty="0"/>
          </a:p>
          <a:p>
            <a:pPr lvl="1"/>
            <a:r>
              <a:rPr lang="en-US" dirty="0" err="1"/>
              <a:t>LabOne</a:t>
            </a:r>
            <a:r>
              <a:rPr lang="en-US" dirty="0"/>
              <a:t> Programming Manual:</a:t>
            </a:r>
          </a:p>
          <a:p>
            <a:pPr marL="457200" lvl="1" indent="0">
              <a:buNone/>
            </a:pPr>
            <a:r>
              <a:rPr lang="en-US" dirty="0">
                <a:hlinkClick r:id="rId5"/>
              </a:rPr>
              <a:t>https://docs.zhinst.com/labone_programming_manual/overview.html</a:t>
            </a:r>
            <a:endParaRPr lang="en-US" dirty="0"/>
          </a:p>
          <a:p>
            <a:r>
              <a:rPr lang="en-US" dirty="0"/>
              <a:t>Worked through tutorials and example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8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798A-3122-DF44-A3E9-6F0B67FE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D14D4-B26C-AF41-97C9-169EC3888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attempt was made in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Errors in MATLAB when attempting to run example code</a:t>
            </a:r>
          </a:p>
          <a:p>
            <a:pPr lvl="1"/>
            <a:r>
              <a:rPr lang="en-US" dirty="0"/>
              <a:t>Emailed Jorge Medina for assistance</a:t>
            </a:r>
          </a:p>
          <a:p>
            <a:pPr lvl="1"/>
            <a:r>
              <a:rPr lang="en-US" dirty="0"/>
              <a:t>Suggested using python and updating to the latest versions of both the </a:t>
            </a:r>
            <a:r>
              <a:rPr lang="en-US" dirty="0" err="1"/>
              <a:t>LabOne</a:t>
            </a:r>
            <a:r>
              <a:rPr lang="en-US" dirty="0"/>
              <a:t> Web Server and </a:t>
            </a:r>
            <a:r>
              <a:rPr lang="en-US" dirty="0" err="1"/>
              <a:t>LabOne</a:t>
            </a:r>
            <a:r>
              <a:rPr lang="en-US" dirty="0"/>
              <a:t> Data Server</a:t>
            </a:r>
          </a:p>
          <a:p>
            <a:r>
              <a:rPr lang="en-US" dirty="0"/>
              <a:t>Began working with Python API </a:t>
            </a:r>
          </a:p>
        </p:txBody>
      </p:sp>
    </p:spTree>
    <p:extLst>
      <p:ext uri="{BB962C8B-B14F-4D97-AF65-F5344CB8AC3E}">
        <p14:creationId xmlns:p14="http://schemas.microsoft.com/office/powerpoint/2010/main" val="96113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05D0-11A0-1342-889B-9E8C01AA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dirty="0"/>
              <a:t>Successfully Connecting to Server from Python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60B9BE-FA66-46AF-B7C7-5113D3DF8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dirty="0" err="1"/>
              <a:t>example_awg.py</a:t>
            </a:r>
            <a:endParaRPr lang="en-US" dirty="0"/>
          </a:p>
          <a:p>
            <a:r>
              <a:rPr lang="en-US" dirty="0"/>
              <a:t>Read through code for understanding</a:t>
            </a:r>
          </a:p>
          <a:p>
            <a:r>
              <a:rPr lang="en-US" dirty="0"/>
              <a:t>Pip installed necessary libraries</a:t>
            </a:r>
          </a:p>
          <a:p>
            <a:r>
              <a:rPr lang="en-US" dirty="0"/>
              <a:t>Corrected node values to run</a:t>
            </a:r>
          </a:p>
          <a:p>
            <a:r>
              <a:rPr lang="en-US" dirty="0"/>
              <a:t>Placed wave output in a while(true) loop to run indefinitely</a:t>
            </a:r>
          </a:p>
        </p:txBody>
      </p:sp>
      <p:sp>
        <p:nvSpPr>
          <p:cNvPr id="14" name="Round Diagonal Corner Rectangle 8">
            <a:extLst>
              <a:ext uri="{FF2B5EF4-FFF2-40B4-BE49-F238E27FC236}">
                <a16:creationId xmlns:a16="http://schemas.microsoft.com/office/drawing/2014/main" id="{A0F3E2DF-E827-4D2A-A6D3-15B8451C8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9997" y="618518"/>
            <a:ext cx="3425200" cy="5172683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3DA1619-D44F-A943-9ABE-480EACFB2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0" b="7"/>
          <a:stretch/>
        </p:blipFill>
        <p:spPr>
          <a:xfrm>
            <a:off x="7940036" y="940250"/>
            <a:ext cx="2798580" cy="2177855"/>
          </a:xfrm>
          <a:prstGeom prst="rect">
            <a:avLst/>
          </a:prstGeom>
        </p:spPr>
      </p:pic>
      <p:pic>
        <p:nvPicPr>
          <p:cNvPr id="5" name="Content Placeholder 4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9DA31F64-1760-624C-BA71-A20F5BD99E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67" r="4" b="21112"/>
          <a:stretch/>
        </p:blipFill>
        <p:spPr>
          <a:xfrm>
            <a:off x="7940036" y="3278244"/>
            <a:ext cx="2798580" cy="21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84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3B44-474B-AD4A-98E6-8E5FE95E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Example Code Blocks: AWG Settings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8CDEBDE-A5A2-9E44-86E2-7C04085E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761" y="2388394"/>
            <a:ext cx="73533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83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5C41-5A52-A74F-A4DC-7B9B2907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Example Code Blocks: Defining Waveforms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0027305-247B-F942-8FEB-D0413140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118" y="2097088"/>
            <a:ext cx="6228588" cy="116205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3492298-BB68-3D4E-ABB2-A0CC7483F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793" y="3598863"/>
            <a:ext cx="3551238" cy="294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6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628</TotalTime>
  <Words>550</Words>
  <Application>Microsoft Macintosh PowerPoint</Application>
  <PresentationFormat>Widescreen</PresentationFormat>
  <Paragraphs>85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Cambria Math</vt:lpstr>
      <vt:lpstr>Tw Cen MT</vt:lpstr>
      <vt:lpstr>Circuit</vt:lpstr>
      <vt:lpstr>Arbitrary Waveform Generator Python Programming and Peltier Module Test Environment</vt:lpstr>
      <vt:lpstr>PROJECT 1: Arbitrary Waveform Generator Python Programming</vt:lpstr>
      <vt:lpstr>Background</vt:lpstr>
      <vt:lpstr>Background</vt:lpstr>
      <vt:lpstr>Learning labone and programming apis</vt:lpstr>
      <vt:lpstr>Implementing APIs</vt:lpstr>
      <vt:lpstr>Successfully Connecting to Server from Python</vt:lpstr>
      <vt:lpstr>Important Example Code Blocks: AWG Settings</vt:lpstr>
      <vt:lpstr>Important Example Code Blocks: Defining Waveforms</vt:lpstr>
      <vt:lpstr>Important Example Code Blocks: Wave Generating Loop</vt:lpstr>
      <vt:lpstr>Creating Python Script </vt:lpstr>
      <vt:lpstr>Important Code Blocks: Loading File</vt:lpstr>
      <vt:lpstr>Important Code Blocks: Settings</vt:lpstr>
      <vt:lpstr>Important Code Blocks: Generating Waveforms</vt:lpstr>
      <vt:lpstr>Important Code Blocks: Generating Waveforms</vt:lpstr>
      <vt:lpstr>Results</vt:lpstr>
      <vt:lpstr>Obtaining Trapezoidal Waveforms</vt:lpstr>
      <vt:lpstr>Generating interpolated waveforms</vt:lpstr>
      <vt:lpstr>Project 2: Peltier Module Test Environment</vt:lpstr>
      <vt:lpstr>Setup</vt:lpstr>
      <vt:lpstr>Power Supply</vt:lpstr>
      <vt:lpstr>Assembling amplifier</vt:lpstr>
      <vt:lpstr>Peltier modules, Thermocouple, and resistor</vt:lpstr>
      <vt:lpstr>Results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Arbitrary Waveform Generator Python Programming and Peltier Module Test Environment</dc:title>
  <dc:creator>MCMANUS, RICHARD</dc:creator>
  <cp:lastModifiedBy>MCMANUS, RICHARD</cp:lastModifiedBy>
  <cp:revision>6</cp:revision>
  <dcterms:created xsi:type="dcterms:W3CDTF">2021-12-14T13:54:35Z</dcterms:created>
  <dcterms:modified xsi:type="dcterms:W3CDTF">2021-12-15T15:32:41Z</dcterms:modified>
</cp:coreProperties>
</file>